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5/13/2023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nity-Technologies/ml-agents/blob/develop/docs/Installation.md" TargetMode="External"/><Relationship Id="rId2" Type="http://schemas.openxmlformats.org/officeDocument/2006/relationships/hyperlink" Target="https://github.com/Unity-Technologies/ml-agent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tutorial/venv.html" TargetMode="External"/><Relationship Id="rId2" Type="http://schemas.openxmlformats.org/officeDocument/2006/relationships/hyperlink" Target="https://github.com/Unity-Technologies/mlagents/blob/develop/docs/Installation.md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download.pytorch.org/whl/torch_stable.html" TargetMode="External"/><Relationship Id="rId4" Type="http://schemas.openxmlformats.org/officeDocument/2006/relationships/hyperlink" Target="https://conda.io/projects/conda/en/latest/user-guide/getting-started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60BE783-C792-58D3-E456-B6E2C5703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532737"/>
            <a:ext cx="8825658" cy="2073938"/>
          </a:xfrm>
        </p:spPr>
        <p:txBody>
          <a:bodyPr/>
          <a:lstStyle/>
          <a:p>
            <a:r>
              <a:rPr lang="en-US" dirty="0"/>
              <a:t>Reinforcement learning with Unity</a:t>
            </a:r>
            <a:endParaRPr lang="en-IL" dirty="0"/>
          </a:p>
        </p:txBody>
      </p:sp>
      <p:pic>
        <p:nvPicPr>
          <p:cNvPr id="1026" name="Picture 2" descr="DeepMind's AI is teaching itself parkour, and the results ...">
            <a:extLst>
              <a:ext uri="{FF2B5EF4-FFF2-40B4-BE49-F238E27FC236}">
                <a16:creationId xmlns:a16="http://schemas.microsoft.com/office/drawing/2014/main" id="{E60175E2-2B99-4B69-DB33-60EE3F1F5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8587" y="3448713"/>
            <a:ext cx="4314825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413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B0D2397-106D-DD63-D7D3-886F468C9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reinforcement learning?</a:t>
            </a:r>
            <a:endParaRPr lang="en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25D76AA-BE5C-598E-90B8-361B8C801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למידה מונחית חיזוקים או באנגלית </a:t>
            </a:r>
            <a:r>
              <a:rPr lang="en-US" dirty="0"/>
              <a:t>reinforcement learning</a:t>
            </a:r>
            <a:r>
              <a:rPr lang="he-IL" dirty="0"/>
              <a:t> היא אחת משלושת הפרדיגמות המרכזיות של למידת מכונה (</a:t>
            </a:r>
            <a:r>
              <a:rPr lang="en-US" dirty="0"/>
              <a:t>(supervised, unsupervised, reinforcement</a:t>
            </a:r>
          </a:p>
          <a:p>
            <a:pPr algn="r" rtl="1"/>
            <a:r>
              <a:rPr lang="he-IL" dirty="0"/>
              <a:t>בלמידה מונחית חיזוקים אנחנו נותנים לסוכנים בתוך סביבה מוגדרת חופש לפעול בעזרת סט פעולות שאנחנו מגדירים להם (לדוגמא בסביבה של הטסת מטוס סט הפעולות יכול להיות טוס למעלה</a:t>
            </a:r>
            <a:r>
              <a:rPr lang="en-US" dirty="0"/>
              <a:t>,</a:t>
            </a:r>
            <a:r>
              <a:rPr lang="he-IL" dirty="0"/>
              <a:t> טוס למטה</a:t>
            </a:r>
            <a:r>
              <a:rPr lang="en-US" dirty="0"/>
              <a:t>,</a:t>
            </a:r>
            <a:r>
              <a:rPr lang="he-IL" dirty="0"/>
              <a:t> טוס שמאלה</a:t>
            </a:r>
            <a:r>
              <a:rPr lang="en-US" dirty="0"/>
              <a:t>,</a:t>
            </a:r>
            <a:r>
              <a:rPr lang="he-IL" dirty="0"/>
              <a:t> טוס ימינה) הסוכנים "לומדים" ע"י חיזוקים או "פרס" שהם מקבלים לאחר שהם הצליחו לעשות משהו שהוא רצוי מבחינתנו</a:t>
            </a:r>
            <a:r>
              <a:rPr lang="en-US" dirty="0"/>
              <a:t>,</a:t>
            </a:r>
            <a:r>
              <a:rPr lang="he-IL" dirty="0"/>
              <a:t> אינטואיטיבית ניתן לחשוב על תהליך של אילוף כלב.</a:t>
            </a:r>
            <a:endParaRPr lang="en-IL" dirty="0"/>
          </a:p>
        </p:txBody>
      </p:sp>
      <p:pic>
        <p:nvPicPr>
          <p:cNvPr id="1026" name="Picture 2" descr="앉아 안자 훈련 강아지 개 GIF - Sit Training Dog - Discover &amp; Share GIFs">
            <a:extLst>
              <a:ext uri="{FF2B5EF4-FFF2-40B4-BE49-F238E27FC236}">
                <a16:creationId xmlns:a16="http://schemas.microsoft.com/office/drawing/2014/main" id="{C989236F-D5B4-CB6E-A108-E58405B4B3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98" r="154"/>
          <a:stretch/>
        </p:blipFill>
        <p:spPr bwMode="auto">
          <a:xfrm>
            <a:off x="1454871" y="4392891"/>
            <a:ext cx="3048000" cy="1721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g Training GIFs | Tenor">
            <a:extLst>
              <a:ext uri="{FF2B5EF4-FFF2-40B4-BE49-F238E27FC236}">
                <a16:creationId xmlns:a16="http://schemas.microsoft.com/office/drawing/2014/main" id="{2147583D-9113-6266-DE2B-60975E2FA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119" y="4392892"/>
            <a:ext cx="1704314" cy="172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chine learning GIF - Find on GIFER">
            <a:extLst>
              <a:ext uri="{FF2B5EF4-FFF2-40B4-BE49-F238E27FC236}">
                <a16:creationId xmlns:a16="http://schemas.microsoft.com/office/drawing/2014/main" id="{35041E87-3248-FDAF-FA0E-6488367B75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681" y="4396259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975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AF11FDC-9247-F325-95C5-B386BF0C2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Summary</a:t>
            </a:r>
            <a:endParaRPr lang="en-IL" dirty="0"/>
          </a:p>
        </p:txBody>
      </p:sp>
      <p:sp>
        <p:nvSpPr>
          <p:cNvPr id="5" name="מציין מיקום תוכן 4">
            <a:extLst>
              <a:ext uri="{FF2B5EF4-FFF2-40B4-BE49-F238E27FC236}">
                <a16:creationId xmlns:a16="http://schemas.microsoft.com/office/drawing/2014/main" id="{911B65C9-BDAF-FF7E-DD32-D83D4C304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466992"/>
            <a:ext cx="8946541" cy="4195481"/>
          </a:xfrm>
        </p:spPr>
        <p:txBody>
          <a:bodyPr>
            <a:normAutofit fontScale="92500" lnSpcReduction="20000"/>
          </a:bodyPr>
          <a:lstStyle/>
          <a:p>
            <a:pPr algn="r" rtl="1"/>
            <a:r>
              <a:rPr lang="he-IL" sz="1600" dirty="0"/>
              <a:t>למערכת למידה מונחית חיזוקים יש 2 חלקים מרכזיים – סוכן (</a:t>
            </a:r>
            <a:r>
              <a:rPr lang="en-US" sz="1600" dirty="0"/>
              <a:t>(agent</a:t>
            </a:r>
            <a:r>
              <a:rPr lang="he-IL" sz="1600" dirty="0"/>
              <a:t> וסביבת למידה (</a:t>
            </a:r>
            <a:r>
              <a:rPr lang="en-US" sz="1600" dirty="0"/>
              <a:t>learning environment</a:t>
            </a:r>
            <a:r>
              <a:rPr lang="he-IL" sz="1600" dirty="0"/>
              <a:t>)</a:t>
            </a:r>
          </a:p>
          <a:p>
            <a:pPr algn="r" rtl="1"/>
            <a:r>
              <a:rPr lang="he-IL" sz="1800" dirty="0"/>
              <a:t>לסוכן אנחנו מגדירים מהם הפעולות שהוא יודע לבצע – לדוגמא סוכן שלומד לנהוג במכונית – יידע להזיז את ההגה</a:t>
            </a:r>
            <a:r>
              <a:rPr lang="en-US" sz="1800" dirty="0"/>
              <a:t>,</a:t>
            </a:r>
            <a:r>
              <a:rPr lang="he-IL" sz="1800" dirty="0"/>
              <a:t> ללחוץ על דוושת הגז</a:t>
            </a:r>
            <a:r>
              <a:rPr lang="en-US" sz="1800" dirty="0"/>
              <a:t>,</a:t>
            </a:r>
            <a:r>
              <a:rPr lang="he-IL" sz="1800" dirty="0"/>
              <a:t> ללחוץ על דוושת הברקס.</a:t>
            </a:r>
          </a:p>
          <a:p>
            <a:pPr algn="r" rtl="1"/>
            <a:r>
              <a:rPr lang="he-IL" sz="1800" dirty="0"/>
              <a:t>סביבת למידה היא הסביבה שבתוכה הסוכנים שלנו לומדים וצוברים </a:t>
            </a:r>
            <a:r>
              <a:rPr lang="he-IL" sz="1800" dirty="0" err="1"/>
              <a:t>נסיון</a:t>
            </a:r>
            <a:r>
              <a:rPr lang="he-IL" sz="1800" dirty="0"/>
              <a:t> – בדוגמא למעלה סביבת למידה המתבקשת היא מסלול </a:t>
            </a:r>
            <a:r>
              <a:rPr lang="he-IL" sz="1800" dirty="0" err="1"/>
              <a:t>מירוץ</a:t>
            </a:r>
            <a:r>
              <a:rPr lang="he-IL" sz="1800" dirty="0"/>
              <a:t> שהמכוניות נוסעות סביבו</a:t>
            </a:r>
          </a:p>
          <a:p>
            <a:pPr algn="r" rtl="1"/>
            <a:r>
              <a:rPr lang="he-IL" sz="1800" dirty="0"/>
              <a:t>בלמידה מונחית חיזוקים – הסוכנים שלנו לומדים ע"י מעין תהליך שמדמה תהליך אבולוציוני – אנו מגדירים בסביבת הלמידה שלנו אירועים שעבורם הסוכן מקבל תגמול חיובי</a:t>
            </a:r>
            <a:r>
              <a:rPr lang="en-US" sz="1800" dirty="0"/>
              <a:t>/</a:t>
            </a:r>
            <a:r>
              <a:rPr lang="he-IL" sz="1800" dirty="0"/>
              <a:t>שלילי – פרס או עונש על פעולה רצויה או לא רצויה – פרס ועונש ניתנים לביטוי בהקשר שלנו ע"י מספר שלם או </a:t>
            </a:r>
            <a:r>
              <a:rPr lang="en-US" sz="1800" dirty="0"/>
              <a:t>float</a:t>
            </a:r>
            <a:r>
              <a:rPr lang="he-IL" sz="1800" dirty="0"/>
              <a:t> – כאשר פרסים הם מספרים חיוביים ועונשים הם מספרים שליליים – לאורך פעולת הסוכן העונשים והתגמולים </a:t>
            </a:r>
            <a:r>
              <a:rPr lang="he-IL" sz="1800" dirty="0" err="1"/>
              <a:t>נסכמים</a:t>
            </a:r>
            <a:r>
              <a:rPr lang="he-IL" sz="1800" dirty="0"/>
              <a:t> ועבור ריצה מסוימת הסוכן קיבל "ניקוד" מסוים.</a:t>
            </a:r>
          </a:p>
          <a:p>
            <a:pPr algn="r" rtl="1"/>
            <a:r>
              <a:rPr lang="he-IL" sz="1800" dirty="0"/>
              <a:t>בחזרה לדוגמת המכוניות – פרס עבור סוכן יכול להיות אם הסוכן הצליח להגיע מנקודת המוצא לנקודת היעד ועונש יכול להיות עבור סטייה מהמסלול לדוגמא</a:t>
            </a:r>
          </a:p>
          <a:p>
            <a:pPr algn="r" rtl="1"/>
            <a:r>
              <a:rPr lang="he-IL" sz="1800" dirty="0"/>
              <a:t>בעצם הלמידה נעשית ע"י רצף של פעולות שנעשות ע"י הסוכן – כאשר מסלולי פעולה שהובילו לסך </a:t>
            </a:r>
            <a:r>
              <a:rPr lang="he-IL" sz="1800" dirty="0" err="1"/>
              <a:t>הכל</a:t>
            </a:r>
            <a:r>
              <a:rPr lang="he-IL" sz="1800" dirty="0"/>
              <a:t> פרס גדול יותר – מועדפים – ולאורך כמות </a:t>
            </a:r>
            <a:r>
              <a:rPr lang="he-IL" sz="1800" dirty="0" err="1"/>
              <a:t>איטרציות</a:t>
            </a:r>
            <a:r>
              <a:rPr lang="he-IL" sz="1800" dirty="0"/>
              <a:t> גדולה כל פעם נלקחים מסלולי פעולה שהובילו לפרס גדול יותר – בצורה </a:t>
            </a:r>
            <a:r>
              <a:rPr lang="he-IL" sz="1800" dirty="0" err="1"/>
              <a:t>איטרטיבית</a:t>
            </a:r>
            <a:r>
              <a:rPr lang="he-IL" sz="1800" dirty="0"/>
              <a:t> בונים מסלולי פעולה מורכבים יותר מאלה שנלקחו בעבר – בגלל זה קראתי לזה תהליך אבולוציוני – החזק שורד וממשיך הלאה ובצורה מקבילה "החלש" או מסלול שהוביל לפרס נמוך לא נשמר ע"י המערכת ונזרק.</a:t>
            </a:r>
          </a:p>
          <a:p>
            <a:pPr algn="r" rtl="1"/>
            <a:endParaRPr lang="he-IL" sz="1800" dirty="0"/>
          </a:p>
        </p:txBody>
      </p:sp>
    </p:spTree>
    <p:extLst>
      <p:ext uri="{BB962C8B-B14F-4D97-AF65-F5344CB8AC3E}">
        <p14:creationId xmlns:p14="http://schemas.microsoft.com/office/powerpoint/2010/main" val="2654621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7D0223C-4CE6-E198-B1E5-78B509B31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cycle</a:t>
            </a:r>
            <a:endParaRPr lang="he-IL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EC8D88F-531E-A9DC-722B-57CDA8CA8B07}"/>
              </a:ext>
            </a:extLst>
          </p:cNvPr>
          <p:cNvSpPr txBox="1"/>
          <p:nvPr/>
        </p:nvSpPr>
        <p:spPr>
          <a:xfrm>
            <a:off x="4234650" y="1507817"/>
            <a:ext cx="7517426" cy="5350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מהלך </a:t>
            </a:r>
            <a:r>
              <a:rPr kumimoji="0" lang="he-IL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למידה מונחית חיזוקים מורכב מארבעה שלבים שחוזרים על עצמם שוב ושוב</a:t>
            </a:r>
          </a:p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he-IL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שלב 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קליטת הנתונים</a:t>
            </a:r>
            <a:r>
              <a:rPr kumimoji="0" lang="he-IL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Times New Roman" panose="02020603050405020304" pitchFamily="18" charset="0"/>
              </a:rPr>
              <a:t>– בשלב זה הסוכן 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קולט נתונים מהסביבה – לדוגמא עבור סוכן שנוהג במכונית היינו רוצים לדמות ראייה והקלט יהיה תמונה שהנהג רואה מולו ברגע נתון</a:t>
            </a:r>
            <a:r>
              <a:rPr lang="en-US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,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בנוסף הנהג יכול לדעת מה המהירות הנוכחית של המכונית</a:t>
            </a:r>
          </a:p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he-IL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שלב 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ההחלטה – בשלב זה הסוכן משתמש בקלט שקיבל לקיים החלטה לגבי הצעד</a:t>
            </a:r>
            <a:r>
              <a:rPr lang="en-US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/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ים הבאים שלו – בדוגמת הנהג – האם לסובב את ההגה ולאן</a:t>
            </a:r>
            <a:r>
              <a:rPr lang="en-US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,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האם ללחוץ על דוושת הגז וכמה</a:t>
            </a:r>
            <a:r>
              <a:rPr lang="en-US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, 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האם ללחוץ על דוושת הברקס וכמה </a:t>
            </a:r>
            <a:r>
              <a:rPr lang="he-IL" sz="2000" dirty="0" err="1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וכו</a:t>
            </a:r>
            <a:r>
              <a:rPr lang="en-US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'</a:t>
            </a:r>
            <a:endParaRPr lang="he-IL" sz="2000" dirty="0">
              <a:solidFill>
                <a:prstClr val="white"/>
              </a:solidFill>
              <a:latin typeface="Century Gothic" panose="020B0502020202020204"/>
              <a:ea typeface="+mj-ea"/>
              <a:cs typeface="Times New Roman" panose="02020603050405020304" pitchFamily="18" charset="0"/>
            </a:endParaRPr>
          </a:p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שלב הפעולה – בשלב זה מבצע הסוכן את כל הפעולות שהחליט לבצע בשלב הקודם</a:t>
            </a:r>
          </a:p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שלב הפרס – בשלב זה מחושב הפרס שמגיע לסוכן עבור הפעולה שעשה </a:t>
            </a:r>
            <a:r>
              <a:rPr lang="he-IL" sz="2000" dirty="0" err="1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באיטרציה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זו. </a:t>
            </a:r>
            <a:r>
              <a:rPr lang="he-IL" sz="2000" dirty="0" err="1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נסכמים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ערכי הפרס והעונש שהפעולה שעשה הקנתה לו ובשלב זה מבצעים למידה בעצם – האם הפעולות האלה היו טובות ויש להמשיך לעשות אותן או שהן הובילו </a:t>
            </a:r>
            <a:r>
              <a:rPr lang="he-IL" sz="2000" dirty="0" err="1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לכשלון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ויש </a:t>
            </a:r>
            <a:r>
              <a:rPr lang="he-IL" sz="2000" dirty="0" err="1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להמנע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מלהמשיך לעשות אותן (זה קצת מזכיר תהליך מבט לאחור ביחידות צבאיות כאשר מנסים להפיק לקחים)</a:t>
            </a:r>
          </a:p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IL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j-ea"/>
              <a:cs typeface="+mj-cs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B6388E11-DE45-3246-93B3-3BED3575B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2107557"/>
            <a:ext cx="3267075" cy="2143125"/>
          </a:xfrm>
          <a:prstGeom prst="rect">
            <a:avLst/>
          </a:prstGeom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F1E0DF47-1FB0-F27B-EEF1-926F8C3CD338}"/>
              </a:ext>
            </a:extLst>
          </p:cNvPr>
          <p:cNvSpPr txBox="1"/>
          <p:nvPr/>
        </p:nvSpPr>
        <p:spPr>
          <a:xfrm>
            <a:off x="646111" y="4509856"/>
            <a:ext cx="3267075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/>
              <a:t>*נלקח מסרטון </a:t>
            </a:r>
            <a:r>
              <a:rPr lang="he-IL" dirty="0" err="1"/>
              <a:t>היוטיוב</a:t>
            </a:r>
            <a:r>
              <a:rPr lang="he-IL" dirty="0"/>
              <a:t> של </a:t>
            </a:r>
            <a:r>
              <a:rPr lang="en-US" dirty="0"/>
              <a:t>code monkey 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563590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382AEA1-9172-F791-9AD7-975614EB1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in Unity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0FD0652-FD6B-B44F-8FA2-613A2BA04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331259"/>
            <a:ext cx="8946541" cy="4195481"/>
          </a:xfrm>
        </p:spPr>
        <p:txBody>
          <a:bodyPr>
            <a:normAutofit/>
          </a:bodyPr>
          <a:lstStyle/>
          <a:p>
            <a:pPr algn="r" rtl="1"/>
            <a:r>
              <a:rPr lang="he-IL" dirty="0"/>
              <a:t>ב</a:t>
            </a:r>
            <a:r>
              <a:rPr lang="en-US" dirty="0"/>
              <a:t>unity</a:t>
            </a:r>
            <a:r>
              <a:rPr lang="he-IL" dirty="0"/>
              <a:t> ניתן לאמן מודלים ע"י למידה מונחית חיזוקים בעזרת ספרייה שנקראת </a:t>
            </a:r>
            <a:r>
              <a:rPr lang="en-US" dirty="0"/>
              <a:t>ML-Agents</a:t>
            </a:r>
          </a:p>
          <a:p>
            <a:pPr algn="r" rtl="1"/>
            <a:r>
              <a:rPr lang="en-US" dirty="0">
                <a:hlinkClick r:id="rId2"/>
              </a:rPr>
              <a:t>https://github.com/Unity-Technologies/ml-agents</a:t>
            </a:r>
            <a:endParaRPr lang="en-US" dirty="0"/>
          </a:p>
          <a:p>
            <a:pPr algn="r" rtl="1"/>
            <a:r>
              <a:rPr lang="he-IL" dirty="0"/>
              <a:t>בעמוד </a:t>
            </a:r>
            <a:r>
              <a:rPr lang="he-IL" dirty="0" err="1"/>
              <a:t>הגיט</a:t>
            </a:r>
            <a:r>
              <a:rPr lang="he-IL" dirty="0"/>
              <a:t> של החבילה ניתן למצוא ולקרוא </a:t>
            </a:r>
            <a:r>
              <a:rPr lang="he-IL" dirty="0" err="1"/>
              <a:t>דוקומנצטציה</a:t>
            </a:r>
            <a:r>
              <a:rPr lang="he-IL" dirty="0"/>
              <a:t> ומדריכים מאוד מפורטים אודות הספרייה</a:t>
            </a:r>
            <a:r>
              <a:rPr lang="en-US" dirty="0"/>
              <a:t>,</a:t>
            </a:r>
            <a:r>
              <a:rPr lang="he-IL" dirty="0"/>
              <a:t> בנוסף מסופקות סביבות למידה לדוגמא שניתן ללמוד בעזרתן להשתמש בספרייה</a:t>
            </a:r>
          </a:p>
          <a:p>
            <a:pPr algn="r" rtl="1"/>
            <a:r>
              <a:rPr lang="he-IL" dirty="0"/>
              <a:t>השימוש בספרייה כולל שני חלקים שעובדים במקביל – ספריית הקוד ב</a:t>
            </a:r>
            <a:r>
              <a:rPr lang="en-US" dirty="0"/>
              <a:t>c</a:t>
            </a:r>
            <a:r>
              <a:rPr lang="he-IL" dirty="0"/>
              <a:t>#</a:t>
            </a:r>
            <a:r>
              <a:rPr lang="en-US" dirty="0"/>
              <a:t>   </a:t>
            </a:r>
            <a:r>
              <a:rPr lang="he-IL" dirty="0"/>
              <a:t>שמורידים כמו כל תוסף לתוך </a:t>
            </a:r>
            <a:r>
              <a:rPr lang="he-IL" dirty="0" err="1"/>
              <a:t>פרוייקט</a:t>
            </a:r>
            <a:r>
              <a:rPr lang="he-IL" dirty="0"/>
              <a:t> </a:t>
            </a:r>
            <a:r>
              <a:rPr lang="en-US" dirty="0"/>
              <a:t>unity </a:t>
            </a:r>
            <a:r>
              <a:rPr lang="he-IL" dirty="0"/>
              <a:t> קיים</a:t>
            </a:r>
            <a:r>
              <a:rPr lang="en-US" dirty="0"/>
              <a:t>,</a:t>
            </a:r>
            <a:r>
              <a:rPr lang="he-IL" dirty="0"/>
              <a:t> ספריית </a:t>
            </a:r>
            <a:r>
              <a:rPr lang="he-IL" dirty="0" err="1"/>
              <a:t>פייתון</a:t>
            </a:r>
            <a:r>
              <a:rPr lang="he-IL" dirty="0"/>
              <a:t> שניתן להתקין בעזרת </a:t>
            </a:r>
            <a:r>
              <a:rPr lang="en-US" dirty="0"/>
              <a:t>pip</a:t>
            </a:r>
            <a:r>
              <a:rPr lang="he-IL" dirty="0"/>
              <a:t> שעובדת מאחורי הקלעים ומאמנת מודל </a:t>
            </a:r>
            <a:r>
              <a:rPr lang="en-US" dirty="0"/>
              <a:t>reinforcement</a:t>
            </a:r>
            <a:r>
              <a:rPr lang="he-IL" dirty="0"/>
              <a:t> בעזרת ספריית </a:t>
            </a:r>
            <a:r>
              <a:rPr lang="en-US" dirty="0" err="1"/>
              <a:t>PyTorch</a:t>
            </a:r>
            <a:r>
              <a:rPr lang="he-IL" dirty="0"/>
              <a:t> בסנכרון עם </a:t>
            </a:r>
            <a:r>
              <a:rPr lang="en-US" dirty="0"/>
              <a:t>unity editor</a:t>
            </a:r>
            <a:endParaRPr lang="he-IL" dirty="0"/>
          </a:p>
          <a:p>
            <a:pPr algn="r" rtl="1"/>
            <a:r>
              <a:rPr lang="he-IL" dirty="0"/>
              <a:t>יש לשים לב – יוצרי החבילה ממליצים לפעול עם גרסת </a:t>
            </a:r>
            <a:r>
              <a:rPr lang="he-IL" dirty="0" err="1"/>
              <a:t>פייתון</a:t>
            </a:r>
            <a:r>
              <a:rPr lang="he-IL" dirty="0"/>
              <a:t> </a:t>
            </a:r>
            <a:r>
              <a:rPr lang="he-IL" dirty="0" err="1"/>
              <a:t>מסויימת</a:t>
            </a:r>
            <a:r>
              <a:rPr lang="he-IL" dirty="0"/>
              <a:t> וגרסת עורך </a:t>
            </a:r>
            <a:r>
              <a:rPr lang="he-IL" dirty="0" err="1"/>
              <a:t>יוניטי</a:t>
            </a:r>
            <a:r>
              <a:rPr lang="he-IL" dirty="0"/>
              <a:t> </a:t>
            </a:r>
            <a:r>
              <a:rPr lang="he-IL" dirty="0" err="1"/>
              <a:t>מסויים</a:t>
            </a:r>
            <a:r>
              <a:rPr lang="he-IL" dirty="0"/>
              <a:t> – ניתן להתעדכן לגבי הנחיות אלה בעמוד שלמטה</a:t>
            </a:r>
          </a:p>
          <a:p>
            <a:pPr algn="r" rtl="1"/>
            <a:r>
              <a:rPr lang="en-US" sz="1600" dirty="0">
                <a:hlinkClick r:id="rId3"/>
              </a:rPr>
              <a:t>https://github.com/Unity-Technologies/ml-agents/blob/develop/docs/Installation.md</a:t>
            </a:r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525877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382AEA1-9172-F791-9AD7-975614EB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01379"/>
          </a:xfrm>
        </p:spPr>
        <p:txBody>
          <a:bodyPr/>
          <a:lstStyle/>
          <a:p>
            <a:pPr algn="l"/>
            <a:r>
              <a:rPr lang="en-US"/>
              <a:t>Installing ML-Agents</a:t>
            </a:r>
            <a:br>
              <a:rPr lang="en-US" dirty="0"/>
            </a:b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0FD0652-FD6B-B44F-8FA2-613A2BA04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382" y="1331259"/>
            <a:ext cx="11096265" cy="5309686"/>
          </a:xfrm>
        </p:spPr>
        <p:txBody>
          <a:bodyPr>
            <a:normAutofit/>
          </a:bodyPr>
          <a:lstStyle/>
          <a:p>
            <a:pPr algn="r" rtl="1"/>
            <a:r>
              <a:rPr lang="he-IL" sz="2400" dirty="0"/>
              <a:t>יש לשים לב: אלה הוראות התקנה נכונים ל12.05.2023 ולמערכת ווינדוס</a:t>
            </a:r>
          </a:p>
          <a:p>
            <a:pPr algn="r" rtl="1"/>
            <a:r>
              <a:rPr lang="en-US" sz="1600" dirty="0">
                <a:hlinkClick r:id="rId2"/>
              </a:rPr>
              <a:t>https://github.com/Unity-Technologies/mlagents/blob/develop/docs/Installation.md</a:t>
            </a:r>
            <a:endParaRPr lang="he-IL" sz="2400" dirty="0"/>
          </a:p>
          <a:p>
            <a:pPr marL="457200" indent="-457200" algn="r" rtl="1">
              <a:buFont typeface="+mj-lt"/>
              <a:buAutoNum type="arabicPeriod"/>
            </a:pPr>
            <a:r>
              <a:rPr lang="he-IL" dirty="0"/>
              <a:t>יש ליצור סביבת </a:t>
            </a:r>
            <a:r>
              <a:rPr lang="he-IL" dirty="0" err="1"/>
              <a:t>יוניטי</a:t>
            </a:r>
            <a:r>
              <a:rPr lang="he-IL" dirty="0"/>
              <a:t> או </a:t>
            </a:r>
            <a:r>
              <a:rPr lang="he-IL" dirty="0" err="1"/>
              <a:t>להכנס</a:t>
            </a:r>
            <a:r>
              <a:rPr lang="he-IL" dirty="0"/>
              <a:t> לסביבה קיימת בעורך </a:t>
            </a:r>
            <a:r>
              <a:rPr lang="he-IL" dirty="0" err="1"/>
              <a:t>יוניטי</a:t>
            </a:r>
            <a:r>
              <a:rPr lang="he-IL" dirty="0"/>
              <a:t> </a:t>
            </a:r>
            <a:r>
              <a:rPr lang="he-IL" dirty="0" err="1"/>
              <a:t>גרסא</a:t>
            </a:r>
            <a:r>
              <a:rPr lang="he-IL" dirty="0"/>
              <a:t> </a:t>
            </a:r>
            <a:r>
              <a:rPr lang="he-IL" dirty="0">
                <a:solidFill>
                  <a:schemeClr val="bg1"/>
                </a:solidFill>
              </a:rPr>
              <a:t>2021.3</a:t>
            </a:r>
            <a:r>
              <a:rPr lang="he-IL" dirty="0"/>
              <a:t> ומעלה</a:t>
            </a:r>
          </a:p>
          <a:p>
            <a:pPr marL="457200" indent="-457200" algn="r" rtl="1">
              <a:buFont typeface="+mj-lt"/>
              <a:buAutoNum type="arabicPeriod"/>
            </a:pPr>
            <a:r>
              <a:rPr lang="he-IL" dirty="0" err="1"/>
              <a:t>להכנס</a:t>
            </a:r>
            <a:r>
              <a:rPr lang="he-IL" dirty="0"/>
              <a:t> ל</a:t>
            </a:r>
            <a:r>
              <a:rPr lang="en-US" dirty="0"/>
              <a:t>package manager</a:t>
            </a:r>
            <a:r>
              <a:rPr lang="he-IL" dirty="0"/>
              <a:t> ולהוריד מה</a:t>
            </a:r>
            <a:r>
              <a:rPr lang="en-US" dirty="0"/>
              <a:t>unity registry</a:t>
            </a:r>
            <a:r>
              <a:rPr lang="he-IL" dirty="0"/>
              <a:t> את החבילה </a:t>
            </a:r>
            <a:r>
              <a:rPr lang="en-US" dirty="0"/>
              <a:t>com.unity.ml-agents</a:t>
            </a:r>
          </a:p>
          <a:p>
            <a:pPr marL="457200" indent="-457200" algn="r" rtl="1">
              <a:buFont typeface="+mj-lt"/>
              <a:buAutoNum type="arabicPeriod"/>
            </a:pPr>
            <a:r>
              <a:rPr lang="he-IL" dirty="0"/>
              <a:t>להוריד ולהתקין במחשב פייטון </a:t>
            </a:r>
            <a:r>
              <a:rPr lang="he-IL" dirty="0" err="1"/>
              <a:t>גרסא</a:t>
            </a:r>
            <a:r>
              <a:rPr lang="he-IL" dirty="0"/>
              <a:t> </a:t>
            </a:r>
            <a:r>
              <a:rPr lang="he-IL" b="0" i="0" dirty="0">
                <a:solidFill>
                  <a:srgbClr val="1F2328"/>
                </a:solidFill>
                <a:effectLst/>
                <a:latin typeface="-apple-system"/>
              </a:rPr>
              <a:t>3.8.13 </a:t>
            </a:r>
            <a:r>
              <a:rPr lang="he-IL" b="0" i="0" dirty="0">
                <a:effectLst/>
                <a:latin typeface="-apple-system"/>
              </a:rPr>
              <a:t>ומעלה</a:t>
            </a:r>
          </a:p>
          <a:p>
            <a:pPr marL="457200" indent="-457200" algn="r" rtl="1">
              <a:buFont typeface="+mj-lt"/>
              <a:buAutoNum type="arabicPeriod"/>
            </a:pPr>
            <a:r>
              <a:rPr lang="he-IL" dirty="0">
                <a:latin typeface="-apple-system"/>
              </a:rPr>
              <a:t>(מומלץ) ליצור סביבה וירטואלית – </a:t>
            </a:r>
            <a:r>
              <a:rPr lang="en-US" dirty="0" err="1">
                <a:latin typeface="-apple-system"/>
              </a:rPr>
              <a:t>venv</a:t>
            </a:r>
            <a:r>
              <a:rPr lang="he-IL" dirty="0">
                <a:latin typeface="-apple-system"/>
              </a:rPr>
              <a:t> או </a:t>
            </a:r>
            <a:r>
              <a:rPr lang="en-US" dirty="0" err="1">
                <a:latin typeface="-apple-system"/>
              </a:rPr>
              <a:t>conda</a:t>
            </a:r>
            <a:r>
              <a:rPr lang="he-IL" dirty="0">
                <a:latin typeface="-apple-system"/>
              </a:rPr>
              <a:t> בתוך התיקייה של </a:t>
            </a:r>
            <a:r>
              <a:rPr lang="he-IL" dirty="0" err="1">
                <a:latin typeface="-apple-system"/>
              </a:rPr>
              <a:t>פרוייקט</a:t>
            </a:r>
            <a:r>
              <a:rPr lang="he-IL" dirty="0">
                <a:latin typeface="-apple-system"/>
              </a:rPr>
              <a:t> </a:t>
            </a:r>
            <a:r>
              <a:rPr lang="he-IL" dirty="0" err="1">
                <a:latin typeface="-apple-system"/>
              </a:rPr>
              <a:t>היוניטי</a:t>
            </a:r>
            <a:r>
              <a:rPr lang="he-IL" dirty="0">
                <a:latin typeface="-apple-system"/>
              </a:rPr>
              <a:t> שיצרנו</a:t>
            </a:r>
          </a:p>
          <a:p>
            <a:pPr marL="857250" lvl="1" indent="-457200" algn="r" rtl="1"/>
            <a:r>
              <a:rPr lang="en-US" dirty="0">
                <a:latin typeface="-apple-system"/>
                <a:hlinkClick r:id="rId3"/>
              </a:rPr>
              <a:t>https://docs.python.org/3/tutorial/venv.html</a:t>
            </a:r>
            <a:endParaRPr lang="en-US" dirty="0">
              <a:latin typeface="-apple-system"/>
            </a:endParaRPr>
          </a:p>
          <a:p>
            <a:pPr marL="857250" lvl="1" indent="-457200" algn="r" rtl="1"/>
            <a:r>
              <a:rPr lang="en-US" dirty="0">
                <a:latin typeface="-apple-system"/>
                <a:hlinkClick r:id="rId4"/>
              </a:rPr>
              <a:t>https://conda.io/projects/conda/en/latest/user-guide/getting-started.html</a:t>
            </a:r>
            <a:endParaRPr lang="en-US" dirty="0">
              <a:latin typeface="-apple-system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dirty="0">
                <a:latin typeface="-apple-system"/>
              </a:rPr>
              <a:t>להפעיל את הסביבה </a:t>
            </a:r>
            <a:r>
              <a:rPr lang="he-IL" dirty="0" err="1">
                <a:latin typeface="-apple-system"/>
              </a:rPr>
              <a:t>הוירטואלית</a:t>
            </a:r>
            <a:r>
              <a:rPr lang="he-IL" dirty="0">
                <a:latin typeface="-apple-system"/>
              </a:rPr>
              <a:t> שיצרנו אם יצרנו</a:t>
            </a:r>
          </a:p>
          <a:p>
            <a:pPr marL="457200" indent="-457200" algn="r" rtl="1">
              <a:buFont typeface="+mj-lt"/>
              <a:buAutoNum type="arabicPeriod"/>
            </a:pPr>
            <a:r>
              <a:rPr lang="he-IL" dirty="0">
                <a:latin typeface="-apple-system"/>
              </a:rPr>
              <a:t>להתקין את </a:t>
            </a:r>
            <a:r>
              <a:rPr lang="en-US" dirty="0" err="1">
                <a:latin typeface="-apple-system"/>
              </a:rPr>
              <a:t>PyTorch</a:t>
            </a:r>
            <a:r>
              <a:rPr lang="he-IL" dirty="0">
                <a:latin typeface="-apple-system"/>
              </a:rPr>
              <a:t> - </a:t>
            </a:r>
            <a:r>
              <a:rPr lang="en-US" dirty="0">
                <a:latin typeface="-apple-system"/>
              </a:rPr>
              <a:t>pip3 install torch~=1.7.1 -f </a:t>
            </a:r>
            <a:r>
              <a:rPr lang="en-US" dirty="0">
                <a:latin typeface="-apple-system"/>
                <a:hlinkClick r:id="rId5"/>
              </a:rPr>
              <a:t>https://download.pytorch.org/whl/torch_stable.html</a:t>
            </a:r>
            <a:endParaRPr lang="he-IL" dirty="0">
              <a:latin typeface="-apple-system"/>
            </a:endParaRPr>
          </a:p>
          <a:p>
            <a:pPr marL="457200" indent="-457200" algn="r" rtl="1">
              <a:buFont typeface="+mj-lt"/>
              <a:buAutoNum type="arabicPeriod"/>
            </a:pPr>
            <a:r>
              <a:rPr lang="he-IL" dirty="0">
                <a:latin typeface="-apple-system"/>
              </a:rPr>
              <a:t>להתקין ספריית הפייטון של </a:t>
            </a:r>
            <a:r>
              <a:rPr lang="en-US" dirty="0" err="1">
                <a:latin typeface="-apple-system"/>
              </a:rPr>
              <a:t>mlagents</a:t>
            </a:r>
            <a:r>
              <a:rPr lang="he-IL" dirty="0">
                <a:latin typeface="-apple-system"/>
              </a:rPr>
              <a:t> - </a:t>
            </a:r>
            <a:r>
              <a:rPr lang="en-US" dirty="0">
                <a:latin typeface="-apple-system"/>
              </a:rPr>
              <a:t>python -m pip install </a:t>
            </a:r>
            <a:r>
              <a:rPr lang="en-US" dirty="0" err="1">
                <a:latin typeface="-apple-system"/>
              </a:rPr>
              <a:t>mlagents</a:t>
            </a:r>
            <a:r>
              <a:rPr lang="en-US" dirty="0">
                <a:latin typeface="-apple-system"/>
              </a:rPr>
              <a:t>==0.30.0</a:t>
            </a:r>
            <a:endParaRPr lang="he-IL" dirty="0">
              <a:latin typeface="-apple-system"/>
            </a:endParaRPr>
          </a:p>
          <a:p>
            <a:pPr marL="457200" indent="-457200" algn="r" rtl="1">
              <a:buFont typeface="+mj-lt"/>
              <a:buAutoNum type="arabicPeriod"/>
            </a:pPr>
            <a:endParaRPr lang="he-IL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250723DE-A8FE-69C6-922D-03E3834B2B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6353" y="1797716"/>
            <a:ext cx="1477289" cy="77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572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382AEA1-9172-F791-9AD7-975614EB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01379"/>
          </a:xfrm>
        </p:spPr>
        <p:txBody>
          <a:bodyPr/>
          <a:lstStyle/>
          <a:p>
            <a:pPr algn="l"/>
            <a:r>
              <a:rPr lang="en-US" sz="3300" dirty="0"/>
              <a:t>Example 1 – Basic Reinforcement Learning</a:t>
            </a:r>
            <a:br>
              <a:rPr lang="en-US" sz="3300" dirty="0"/>
            </a:br>
            <a:endParaRPr lang="he-IL" sz="330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0FD0652-FD6B-B44F-8FA2-613A2BA04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15" y="1095596"/>
            <a:ext cx="11096265" cy="5309686"/>
          </a:xfrm>
        </p:spPr>
        <p:txBody>
          <a:bodyPr>
            <a:normAutofit/>
          </a:bodyPr>
          <a:lstStyle/>
          <a:p>
            <a:pPr algn="r" rtl="1"/>
            <a:r>
              <a:rPr lang="he-IL" dirty="0"/>
              <a:t>כפי שאמרתי – על מנת ליצור מערכת למידה מונחית חיזוקים נצטרך לבנות ולהגדיר שני מרכיבים – סוכן וסביבת למידה</a:t>
            </a:r>
          </a:p>
          <a:p>
            <a:pPr algn="r" rtl="1"/>
            <a:r>
              <a:rPr lang="he-IL" dirty="0"/>
              <a:t>בשלב זה נרצה ליצור מערכת למידה מונחית חיזוקים פשוטה של אובייקט שמנסה להגיע ולגעת באובייקט אחר על משטח</a:t>
            </a:r>
          </a:p>
          <a:p>
            <a:pPr algn="r" rtl="1"/>
            <a:r>
              <a:rPr lang="he-IL" sz="2400" dirty="0"/>
              <a:t>כאשר אנחנו יוצרים סביבת למידה – אנו רוצים להגדיר אותה בצורה שתאפשר לנו ליצור כמה מופעים ממנה כדי לאפשר למידה מקבילית ובכך להאיץ את תהליך הלמידה – זה אומר שהסביבה צריכה להיות אובייקט אחד שמכיל כתתי אובייקטים את כל המרכיבים של הסביבה ושהפוזיציות שלהם מוגדרים בצורה רלטיבית ולא אבסולוטית</a:t>
            </a:r>
          </a:p>
          <a:p>
            <a:pPr algn="r" rtl="1"/>
            <a:r>
              <a:rPr lang="he-IL" sz="2400" dirty="0"/>
              <a:t>בשלב זה ניצור מערכת למידה פשוטה בעלת סוכן שצריך להגיע לאובייקט שנמצא על המשטח ביחד </a:t>
            </a:r>
            <a:r>
              <a:rPr lang="he-IL" sz="2400" dirty="0" err="1"/>
              <a:t>איתו</a:t>
            </a:r>
            <a:endParaRPr lang="he-IL" sz="2400" dirty="0"/>
          </a:p>
          <a:p>
            <a:pPr algn="r" rtl="1"/>
            <a:r>
              <a:rPr lang="he-IL" sz="2400" dirty="0"/>
              <a:t>לשם כך ניצור אובייקט ונקרא לו </a:t>
            </a:r>
            <a:r>
              <a:rPr lang="en-US" sz="2400" dirty="0"/>
              <a:t>Environment</a:t>
            </a:r>
            <a:r>
              <a:rPr lang="he-IL" sz="2400" dirty="0"/>
              <a:t> – אליו נוסיף משטח</a:t>
            </a:r>
            <a:r>
              <a:rPr lang="en-US" sz="2400" dirty="0"/>
              <a:t>,</a:t>
            </a:r>
            <a:r>
              <a:rPr lang="he-IL" sz="2400" dirty="0"/>
              <a:t> אובייקט מטרה ואובייקט סוכן</a:t>
            </a:r>
            <a:endParaRPr lang="he-IL" sz="2200" dirty="0"/>
          </a:p>
          <a:p>
            <a:pPr marL="0" indent="0" algn="r" rtl="1">
              <a:buNone/>
            </a:pPr>
            <a:endParaRPr lang="he-IL" sz="2400" dirty="0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D7931F02-FC91-CD1C-2E93-07B945723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690" y="4502736"/>
            <a:ext cx="3038475" cy="1352550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3683097B-31AC-6F95-38D0-C1C57D965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15" y="4502736"/>
            <a:ext cx="151447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281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382AEA1-9172-F791-9AD7-975614EB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01379"/>
          </a:xfrm>
        </p:spPr>
        <p:txBody>
          <a:bodyPr/>
          <a:lstStyle/>
          <a:p>
            <a:pPr algn="l"/>
            <a:r>
              <a:rPr lang="en-US" sz="3300" dirty="0"/>
              <a:t>Example 1 – Basic Reinforcement Learning - Agent</a:t>
            </a:r>
            <a:br>
              <a:rPr lang="en-US" sz="3300" dirty="0"/>
            </a:br>
            <a:endParaRPr lang="he-IL" sz="330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0FD0652-FD6B-B44F-8FA2-613A2BA04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460" y="1548314"/>
            <a:ext cx="11096265" cy="5309686"/>
          </a:xfrm>
        </p:spPr>
        <p:txBody>
          <a:bodyPr>
            <a:normAutofit/>
          </a:bodyPr>
          <a:lstStyle/>
          <a:p>
            <a:pPr algn="r" rtl="1"/>
            <a:r>
              <a:rPr lang="he-IL" sz="2400" dirty="0"/>
              <a:t>בספריית </a:t>
            </a:r>
            <a:r>
              <a:rPr lang="en-US" sz="2400" dirty="0" err="1"/>
              <a:t>mlagents</a:t>
            </a:r>
            <a:r>
              <a:rPr lang="he-IL" sz="2400" dirty="0"/>
              <a:t> אנו מגדירים סוכן בעזרת סקריפט שאנחנו יוצרים שלאחר מכן אנחנו שמים על </a:t>
            </a:r>
            <a:r>
              <a:rPr lang="en-US" sz="2400" dirty="0" err="1"/>
              <a:t>gameobject</a:t>
            </a:r>
            <a:r>
              <a:rPr lang="he-IL" sz="2400" dirty="0"/>
              <a:t> שהוא יהיה בעצם הסוכן שלנו בתוך סביבת הלמידה</a:t>
            </a:r>
          </a:p>
          <a:p>
            <a:pPr algn="r" rtl="1"/>
            <a:r>
              <a:rPr lang="he-IL" sz="2400" dirty="0"/>
              <a:t>ניצור סקריפט ובתוכו נוסיף את שורת האימפורט </a:t>
            </a:r>
            <a:r>
              <a:rPr lang="en-US" sz="2000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using</a:t>
            </a:r>
            <a:r>
              <a:rPr lang="en-US" sz="20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Unity</a:t>
            </a:r>
            <a:r>
              <a:rPr lang="en-US" sz="2000" b="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MLAgents</a:t>
            </a:r>
            <a:r>
              <a:rPr lang="en-US" sz="20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;</a:t>
            </a:r>
          </a:p>
          <a:p>
            <a:pPr algn="r" rtl="1"/>
            <a:r>
              <a:rPr lang="he-IL" sz="2400" dirty="0"/>
              <a:t>כעת נשנה את ירושת הסקריפט – במקום לרשת מ</a:t>
            </a:r>
            <a:r>
              <a:rPr lang="en-US" sz="2400" dirty="0" err="1"/>
              <a:t>MonoBehaviour</a:t>
            </a:r>
            <a:r>
              <a:rPr lang="he-IL" sz="2400" dirty="0"/>
              <a:t> נירש ממחלקה שהספרייה מגדירה שנקראת </a:t>
            </a:r>
            <a:r>
              <a:rPr lang="en-US" sz="2400" dirty="0"/>
              <a:t>Agent</a:t>
            </a:r>
            <a:r>
              <a:rPr lang="he-IL" sz="2400" dirty="0"/>
              <a:t> – כותרת הסקריפט תראה כך: </a:t>
            </a:r>
            <a:r>
              <a:rPr lang="en-US" sz="1800" b="0" dirty="0">
                <a:solidFill>
                  <a:srgbClr val="569CD6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public</a:t>
            </a:r>
            <a:r>
              <a:rPr lang="en-US" sz="18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569CD6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class</a:t>
            </a:r>
            <a:r>
              <a:rPr lang="en-US" sz="18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Example1Agent</a:t>
            </a:r>
            <a:r>
              <a:rPr lang="en-US" sz="18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: </a:t>
            </a:r>
            <a:r>
              <a:rPr lang="en-US" sz="1800" b="0" dirty="0">
                <a:solidFill>
                  <a:srgbClr val="4EC9B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Agent</a:t>
            </a:r>
            <a:endParaRPr lang="en-US" sz="1800" b="0" dirty="0">
              <a:solidFill>
                <a:srgbClr val="D4D4D4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pPr algn="r" rtl="1"/>
            <a:r>
              <a:rPr lang="he-IL" sz="2400" dirty="0"/>
              <a:t>בעצם דרך הסקריפט אנחנו מגדירים מה יקרה בכל שלב במעגל למידה מונחית חיזוקים – קליטת נתונים</a:t>
            </a:r>
            <a:r>
              <a:rPr lang="en-US" sz="2400" dirty="0"/>
              <a:t>,</a:t>
            </a:r>
            <a:r>
              <a:rPr lang="he-IL" sz="2400" dirty="0"/>
              <a:t> החלטה</a:t>
            </a:r>
            <a:r>
              <a:rPr lang="en-US" sz="2400" dirty="0"/>
              <a:t>,</a:t>
            </a:r>
            <a:r>
              <a:rPr lang="he-IL" sz="2400" dirty="0"/>
              <a:t> פעולה</a:t>
            </a:r>
            <a:r>
              <a:rPr lang="en-US" sz="2400" dirty="0"/>
              <a:t>,</a:t>
            </a:r>
            <a:r>
              <a:rPr lang="he-IL" sz="2400" dirty="0"/>
              <a:t> פרס</a:t>
            </a:r>
          </a:p>
          <a:p>
            <a:pPr marL="0" indent="0" algn="r" rtl="1">
              <a:buNone/>
            </a:pPr>
            <a:endParaRPr lang="he-IL" sz="2400" dirty="0"/>
          </a:p>
        </p:txBody>
      </p:sp>
    </p:spTree>
    <p:extLst>
      <p:ext uri="{BB962C8B-B14F-4D97-AF65-F5344CB8AC3E}">
        <p14:creationId xmlns:p14="http://schemas.microsoft.com/office/powerpoint/2010/main" val="1145291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382AEA1-9172-F791-9AD7-975614EB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01379"/>
          </a:xfrm>
        </p:spPr>
        <p:txBody>
          <a:bodyPr/>
          <a:lstStyle/>
          <a:p>
            <a:pPr algn="l"/>
            <a:r>
              <a:rPr lang="en-US" sz="3300" dirty="0"/>
              <a:t>Example 1 – Basic Reinforcement Learning – Observation step</a:t>
            </a:r>
            <a:br>
              <a:rPr lang="en-US" sz="3300" dirty="0"/>
            </a:br>
            <a:endParaRPr lang="he-IL" sz="3300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0FD0652-FD6B-B44F-8FA2-613A2BA04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627" y="1548314"/>
            <a:ext cx="11096265" cy="5309686"/>
          </a:xfrm>
        </p:spPr>
        <p:txBody>
          <a:bodyPr>
            <a:normAutofit/>
          </a:bodyPr>
          <a:lstStyle/>
          <a:p>
            <a:pPr algn="r" rtl="1"/>
            <a:r>
              <a:rPr lang="he-IL" sz="2400" dirty="0"/>
              <a:t>על מנת לקלוט נתונים מהסביבה בזמן הריצה אנחנו עושים שימוש במה שהספרייה קוראת לו "חיישנים" או </a:t>
            </a:r>
            <a:r>
              <a:rPr lang="en-US" sz="2400" dirty="0"/>
              <a:t>sensors</a:t>
            </a:r>
            <a:r>
              <a:rPr lang="he-IL" sz="2400" dirty="0"/>
              <a:t> באנגלית</a:t>
            </a:r>
          </a:p>
        </p:txBody>
      </p:sp>
    </p:spTree>
    <p:extLst>
      <p:ext uri="{BB962C8B-B14F-4D97-AF65-F5344CB8AC3E}">
        <p14:creationId xmlns:p14="http://schemas.microsoft.com/office/powerpoint/2010/main" val="4167577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יונים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1469</TotalTime>
  <Words>1073</Words>
  <Application>Microsoft Office PowerPoint</Application>
  <PresentationFormat>מסך רחב</PresentationFormat>
  <Paragraphs>50</Paragraphs>
  <Slides>9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5" baseType="lpstr">
      <vt:lpstr>-apple-system</vt:lpstr>
      <vt:lpstr>Arial</vt:lpstr>
      <vt:lpstr>Century Gothic</vt:lpstr>
      <vt:lpstr>Consolas</vt:lpstr>
      <vt:lpstr>Wingdings 3</vt:lpstr>
      <vt:lpstr>יונים</vt:lpstr>
      <vt:lpstr>Reinforcement learning with Unity</vt:lpstr>
      <vt:lpstr>What is reinforcement learning?</vt:lpstr>
      <vt:lpstr>Reinforcement learning Summary</vt:lpstr>
      <vt:lpstr>Reinforcement Learning cycle</vt:lpstr>
      <vt:lpstr>Reinforcement Learning in Unity</vt:lpstr>
      <vt:lpstr>Installing ML-Agents </vt:lpstr>
      <vt:lpstr>Example 1 – Basic Reinforcement Learning </vt:lpstr>
      <vt:lpstr>Example 1 – Basic Reinforcement Learning - Agent </vt:lpstr>
      <vt:lpstr>Example 1 – Basic Reinforcement Learning – Observation step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with Unity</dc:title>
  <dc:creator>דניאל גילקרוב</dc:creator>
  <cp:lastModifiedBy>Daniel Gilkarov</cp:lastModifiedBy>
  <cp:revision>22</cp:revision>
  <dcterms:created xsi:type="dcterms:W3CDTF">2023-05-01T10:19:05Z</dcterms:created>
  <dcterms:modified xsi:type="dcterms:W3CDTF">2023-05-13T17:17:38Z</dcterms:modified>
</cp:coreProperties>
</file>

<file path=docProps/thumbnail.jpeg>
</file>